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0" r:id="rId5"/>
    <p:sldId id="258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71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3E0"/>
    <a:srgbClr val="768FC5"/>
    <a:srgbClr val="91A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47-4847-96C0-A38896680A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47-4847-96C0-A38896680A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47-4847-96C0-A38896680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1564416"/>
        <c:axId val="661567696"/>
      </c:lineChart>
      <c:catAx>
        <c:axId val="66156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67696"/>
        <c:crosses val="autoZero"/>
        <c:auto val="1"/>
        <c:lblAlgn val="ctr"/>
        <c:lblOffset val="100"/>
        <c:noMultiLvlLbl val="0"/>
      </c:catAx>
      <c:valAx>
        <c:axId val="66156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6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EC-EA41-AA87-D3DAC2448A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EC-EA41-AA87-D3DAC2448A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EC-EA41-AA87-D3DAC2448A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EC-EA41-AA87-D3DAC2448A9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5-4497-94C3-2D5DA0078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2A-4C1D-ADEF-0CBF5ECA45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2A-4C1D-ADEF-0CBF5ECA45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2A-4C1D-ADEF-0CBF5ECA4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1064632"/>
        <c:axId val="661070208"/>
      </c:barChart>
      <c:catAx>
        <c:axId val="661064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70208"/>
        <c:crosses val="autoZero"/>
        <c:auto val="1"/>
        <c:lblAlgn val="ctr"/>
        <c:lblOffset val="100"/>
        <c:noMultiLvlLbl val="0"/>
      </c:catAx>
      <c:valAx>
        <c:axId val="6610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64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B-4B16-AA2E-7D15C60372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B-4B16-AA2E-7D15C60372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B-4B16-AA2E-7D15C6037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21533936"/>
        <c:axId val="521532952"/>
      </c:barChart>
      <c:catAx>
        <c:axId val="521533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532952"/>
        <c:crosses val="autoZero"/>
        <c:auto val="1"/>
        <c:lblAlgn val="ctr"/>
        <c:lblOffset val="100"/>
        <c:noMultiLvlLbl val="0"/>
      </c:catAx>
      <c:valAx>
        <c:axId val="521532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53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5-481D-A7A3-93B200F4AC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45-481D-A7A3-93B200F4AC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45-481D-A7A3-93B200F4AC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45-481D-A7A3-93B200F4ACC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45-481D-A7A3-93B200F4A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layout>
        <c:manualLayout>
          <c:xMode val="edge"/>
          <c:yMode val="edge"/>
          <c:x val="0.24762467191601051"/>
          <c:y val="2.9069774835137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45-2B47-9832-EBAFEEABF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45-2B47-9832-EBAFEEABF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45-2B47-9832-EBAFEEABF2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F45-2B47-9832-EBAFEEABF2C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2-4717-BAE5-7EDED09AA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DDDA8C-D42B-44A6-A301-A87B476EFCC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92C03-D06C-4996-BE63-E2BF30C66F84}">
      <dgm:prSet/>
      <dgm:spPr/>
      <dgm:t>
        <a:bodyPr/>
        <a:lstStyle/>
        <a:p>
          <a:r>
            <a:rPr lang="en-US" dirty="0"/>
            <a:t>Time</a:t>
          </a:r>
        </a:p>
      </dgm:t>
    </dgm:pt>
    <dgm:pt modelId="{DFE8F954-B70C-4504-AF51-1F44B7DDECCE}" type="parTrans" cxnId="{6A7CB562-A9C3-4392-8FD4-835EAAD33217}">
      <dgm:prSet/>
      <dgm:spPr/>
      <dgm:t>
        <a:bodyPr/>
        <a:lstStyle/>
        <a:p>
          <a:endParaRPr lang="en-US"/>
        </a:p>
      </dgm:t>
    </dgm:pt>
    <dgm:pt modelId="{5AB4DE8D-4214-4B67-874F-F01B8B051472}" type="sibTrans" cxnId="{6A7CB562-A9C3-4392-8FD4-835EAAD33217}">
      <dgm:prSet/>
      <dgm:spPr/>
      <dgm:t>
        <a:bodyPr/>
        <a:lstStyle/>
        <a:p>
          <a:endParaRPr lang="en-US"/>
        </a:p>
      </dgm:t>
    </dgm:pt>
    <dgm:pt modelId="{994642DA-579F-4914-9103-772CB4A470CA}">
      <dgm:prSet/>
      <dgm:spPr/>
      <dgm:t>
        <a:bodyPr/>
        <a:lstStyle/>
        <a:p>
          <a:r>
            <a:rPr lang="en-US"/>
            <a:t>Not all images can be perfectly denoised </a:t>
          </a:r>
        </a:p>
      </dgm:t>
    </dgm:pt>
    <dgm:pt modelId="{C1661FAD-EE30-4B94-86F7-B05A9763E4E5}" type="parTrans" cxnId="{43CD96AC-DEFE-46B2-A848-9C86C70EECCE}">
      <dgm:prSet/>
      <dgm:spPr/>
      <dgm:t>
        <a:bodyPr/>
        <a:lstStyle/>
        <a:p>
          <a:endParaRPr lang="en-US"/>
        </a:p>
      </dgm:t>
    </dgm:pt>
    <dgm:pt modelId="{DFDE58FD-6224-49C7-9E25-D3F47597EC68}" type="sibTrans" cxnId="{43CD96AC-DEFE-46B2-A848-9C86C70EECCE}">
      <dgm:prSet/>
      <dgm:spPr/>
      <dgm:t>
        <a:bodyPr/>
        <a:lstStyle/>
        <a:p>
          <a:endParaRPr lang="en-US"/>
        </a:p>
      </dgm:t>
    </dgm:pt>
    <dgm:pt modelId="{0DA26E13-6BC9-4711-B0BD-3A9A609E514E}">
      <dgm:prSet/>
      <dgm:spPr/>
      <dgm:t>
        <a:bodyPr/>
        <a:lstStyle/>
        <a:p>
          <a:r>
            <a:rPr lang="en-US" dirty="0"/>
            <a:t>Preservation of information</a:t>
          </a:r>
        </a:p>
      </dgm:t>
    </dgm:pt>
    <dgm:pt modelId="{C44CBEC8-C32B-40A9-B531-E621A7C62E1B}" type="parTrans" cxnId="{524EF20C-7B7E-4DF3-9A7D-12FF1E483D1D}">
      <dgm:prSet/>
      <dgm:spPr/>
      <dgm:t>
        <a:bodyPr/>
        <a:lstStyle/>
        <a:p>
          <a:endParaRPr lang="en-US"/>
        </a:p>
      </dgm:t>
    </dgm:pt>
    <dgm:pt modelId="{C4D1EBAD-6797-416B-BFA1-46D713577391}" type="sibTrans" cxnId="{524EF20C-7B7E-4DF3-9A7D-12FF1E483D1D}">
      <dgm:prSet/>
      <dgm:spPr/>
      <dgm:t>
        <a:bodyPr/>
        <a:lstStyle/>
        <a:p>
          <a:endParaRPr lang="en-US"/>
        </a:p>
      </dgm:t>
    </dgm:pt>
    <dgm:pt modelId="{073970CF-43E9-4EC0-B789-EE80D9519FC8}">
      <dgm:prSet/>
      <dgm:spPr/>
      <dgm:t>
        <a:bodyPr/>
        <a:lstStyle/>
        <a:p>
          <a:r>
            <a:rPr lang="en-US" dirty="0"/>
            <a:t>Computational power </a:t>
          </a:r>
        </a:p>
      </dgm:t>
    </dgm:pt>
    <dgm:pt modelId="{F57B2FD8-2B93-4021-B7F3-2BF8235348FB}" type="parTrans" cxnId="{F142C94F-1A9D-4A1A-BFB8-557021DAD130}">
      <dgm:prSet/>
      <dgm:spPr/>
      <dgm:t>
        <a:bodyPr/>
        <a:lstStyle/>
        <a:p>
          <a:endParaRPr lang="en-US"/>
        </a:p>
      </dgm:t>
    </dgm:pt>
    <dgm:pt modelId="{AD66A807-4DA2-48A8-B5B6-D493A500265A}" type="sibTrans" cxnId="{F142C94F-1A9D-4A1A-BFB8-557021DAD130}">
      <dgm:prSet/>
      <dgm:spPr/>
      <dgm:t>
        <a:bodyPr/>
        <a:lstStyle/>
        <a:p>
          <a:endParaRPr lang="en-US"/>
        </a:p>
      </dgm:t>
    </dgm:pt>
    <dgm:pt modelId="{436DE677-DC12-4CF3-B43F-35EAF393B11F}" type="pres">
      <dgm:prSet presAssocID="{0ADDDA8C-D42B-44A6-A301-A87B476EFCC1}" presName="compositeShape" presStyleCnt="0">
        <dgm:presLayoutVars>
          <dgm:chMax val="7"/>
          <dgm:dir/>
          <dgm:resizeHandles val="exact"/>
        </dgm:presLayoutVars>
      </dgm:prSet>
      <dgm:spPr/>
    </dgm:pt>
    <dgm:pt modelId="{8CB85709-6601-4FB0-B459-FF25B47A6B16}" type="pres">
      <dgm:prSet presAssocID="{0ADDDA8C-D42B-44A6-A301-A87B476EFCC1}" presName="wedge1" presStyleLbl="node1" presStyleIdx="0" presStyleCnt="4" custLinFactNeighborX="3696" custLinFactNeighborY="1337"/>
      <dgm:spPr/>
    </dgm:pt>
    <dgm:pt modelId="{FF102A01-0F2B-4BAF-9F50-0CC6FBB59A1F}" type="pres">
      <dgm:prSet presAssocID="{0ADDDA8C-D42B-44A6-A301-A87B476EFCC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2E7F78-139B-4C7C-A52B-860FBA07B9F9}" type="pres">
      <dgm:prSet presAssocID="{0ADDDA8C-D42B-44A6-A301-A87B476EFCC1}" presName="wedge2" presStyleLbl="node1" presStyleIdx="1" presStyleCnt="4"/>
      <dgm:spPr/>
    </dgm:pt>
    <dgm:pt modelId="{10C1C4BC-9493-4C91-A788-29417630E3B3}" type="pres">
      <dgm:prSet presAssocID="{0ADDDA8C-D42B-44A6-A301-A87B476EFCC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532C1A8-D61F-48B7-8202-527A0EF14CA4}" type="pres">
      <dgm:prSet presAssocID="{0ADDDA8C-D42B-44A6-A301-A87B476EFCC1}" presName="wedge3" presStyleLbl="node1" presStyleIdx="2" presStyleCnt="4"/>
      <dgm:spPr/>
    </dgm:pt>
    <dgm:pt modelId="{62C78B6B-7B6A-45B7-9108-E1F5052C7364}" type="pres">
      <dgm:prSet presAssocID="{0ADDDA8C-D42B-44A6-A301-A87B476EFCC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90C56CA-94DA-4185-BD15-F1F78570E3B4}" type="pres">
      <dgm:prSet presAssocID="{0ADDDA8C-D42B-44A6-A301-A87B476EFCC1}" presName="wedge4" presStyleLbl="node1" presStyleIdx="3" presStyleCnt="4"/>
      <dgm:spPr/>
    </dgm:pt>
    <dgm:pt modelId="{9193E350-4F5D-43B7-A9F5-DBC3EECC3DD2}" type="pres">
      <dgm:prSet presAssocID="{0ADDDA8C-D42B-44A6-A301-A87B476EFCC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2CC603-354E-4A29-B3BF-25A6CCB16F1A}" type="presOf" srcId="{0ADDDA8C-D42B-44A6-A301-A87B476EFCC1}" destId="{436DE677-DC12-4CF3-B43F-35EAF393B11F}" srcOrd="0" destOrd="0" presId="urn:microsoft.com/office/officeart/2005/8/layout/chart3"/>
    <dgm:cxn modelId="{524EF20C-7B7E-4DF3-9A7D-12FF1E483D1D}" srcId="{0ADDDA8C-D42B-44A6-A301-A87B476EFCC1}" destId="{0DA26E13-6BC9-4711-B0BD-3A9A609E514E}" srcOrd="2" destOrd="0" parTransId="{C44CBEC8-C32B-40A9-B531-E621A7C62E1B}" sibTransId="{C4D1EBAD-6797-416B-BFA1-46D713577391}"/>
    <dgm:cxn modelId="{4FD63A37-B535-49A0-8619-F51D1913B615}" type="presOf" srcId="{994642DA-579F-4914-9103-772CB4A470CA}" destId="{10C1C4BC-9493-4C91-A788-29417630E3B3}" srcOrd="1" destOrd="0" presId="urn:microsoft.com/office/officeart/2005/8/layout/chart3"/>
    <dgm:cxn modelId="{6A7CB562-A9C3-4392-8FD4-835EAAD33217}" srcId="{0ADDDA8C-D42B-44A6-A301-A87B476EFCC1}" destId="{1D292C03-D06C-4996-BE63-E2BF30C66F84}" srcOrd="0" destOrd="0" parTransId="{DFE8F954-B70C-4504-AF51-1F44B7DDECCE}" sibTransId="{5AB4DE8D-4214-4B67-874F-F01B8B051472}"/>
    <dgm:cxn modelId="{49CC3A64-E3B0-4CF5-9345-C45D36CDC437}" type="presOf" srcId="{1D292C03-D06C-4996-BE63-E2BF30C66F84}" destId="{8CB85709-6601-4FB0-B459-FF25B47A6B16}" srcOrd="0" destOrd="0" presId="urn:microsoft.com/office/officeart/2005/8/layout/chart3"/>
    <dgm:cxn modelId="{3BD4C866-71CC-4596-B0A9-AFED762C4E1E}" type="presOf" srcId="{0DA26E13-6BC9-4711-B0BD-3A9A609E514E}" destId="{6532C1A8-D61F-48B7-8202-527A0EF14CA4}" srcOrd="0" destOrd="0" presId="urn:microsoft.com/office/officeart/2005/8/layout/chart3"/>
    <dgm:cxn modelId="{2B1CD247-4735-4ABE-8549-0907887B1AE3}" type="presOf" srcId="{1D292C03-D06C-4996-BE63-E2BF30C66F84}" destId="{FF102A01-0F2B-4BAF-9F50-0CC6FBB59A1F}" srcOrd="1" destOrd="0" presId="urn:microsoft.com/office/officeart/2005/8/layout/chart3"/>
    <dgm:cxn modelId="{F142C94F-1A9D-4A1A-BFB8-557021DAD130}" srcId="{0ADDDA8C-D42B-44A6-A301-A87B476EFCC1}" destId="{073970CF-43E9-4EC0-B789-EE80D9519FC8}" srcOrd="3" destOrd="0" parTransId="{F57B2FD8-2B93-4021-B7F3-2BF8235348FB}" sibTransId="{AD66A807-4DA2-48A8-B5B6-D493A500265A}"/>
    <dgm:cxn modelId="{18FF6474-6CF4-4D6D-9F1B-45489C6A8302}" type="presOf" srcId="{073970CF-43E9-4EC0-B789-EE80D9519FC8}" destId="{9193E350-4F5D-43B7-A9F5-DBC3EECC3DD2}" srcOrd="1" destOrd="0" presId="urn:microsoft.com/office/officeart/2005/8/layout/chart3"/>
    <dgm:cxn modelId="{9D983856-7D90-45D9-A692-71079B3E7BAB}" type="presOf" srcId="{0DA26E13-6BC9-4711-B0BD-3A9A609E514E}" destId="{62C78B6B-7B6A-45B7-9108-E1F5052C7364}" srcOrd="1" destOrd="0" presId="urn:microsoft.com/office/officeart/2005/8/layout/chart3"/>
    <dgm:cxn modelId="{A43EDF7C-854D-4923-B0BA-A3B5F1EAD0BD}" type="presOf" srcId="{073970CF-43E9-4EC0-B789-EE80D9519FC8}" destId="{090C56CA-94DA-4185-BD15-F1F78570E3B4}" srcOrd="0" destOrd="0" presId="urn:microsoft.com/office/officeart/2005/8/layout/chart3"/>
    <dgm:cxn modelId="{43CD96AC-DEFE-46B2-A848-9C86C70EECCE}" srcId="{0ADDDA8C-D42B-44A6-A301-A87B476EFCC1}" destId="{994642DA-579F-4914-9103-772CB4A470CA}" srcOrd="1" destOrd="0" parTransId="{C1661FAD-EE30-4B94-86F7-B05A9763E4E5}" sibTransId="{DFDE58FD-6224-49C7-9E25-D3F47597EC68}"/>
    <dgm:cxn modelId="{78A8BECE-37B1-429B-BAE5-4992B862E774}" type="presOf" srcId="{994642DA-579F-4914-9103-772CB4A470CA}" destId="{252E7F78-139B-4C7C-A52B-860FBA07B9F9}" srcOrd="0" destOrd="0" presId="urn:microsoft.com/office/officeart/2005/8/layout/chart3"/>
    <dgm:cxn modelId="{2AD18CB6-4FD2-48AC-A8B4-08D21B728453}" type="presParOf" srcId="{436DE677-DC12-4CF3-B43F-35EAF393B11F}" destId="{8CB85709-6601-4FB0-B459-FF25B47A6B16}" srcOrd="0" destOrd="0" presId="urn:microsoft.com/office/officeart/2005/8/layout/chart3"/>
    <dgm:cxn modelId="{D97463E5-E82D-4EFF-B912-BE5F365176C1}" type="presParOf" srcId="{436DE677-DC12-4CF3-B43F-35EAF393B11F}" destId="{FF102A01-0F2B-4BAF-9F50-0CC6FBB59A1F}" srcOrd="1" destOrd="0" presId="urn:microsoft.com/office/officeart/2005/8/layout/chart3"/>
    <dgm:cxn modelId="{F49962E1-5965-4A6A-8268-7D83CF28851A}" type="presParOf" srcId="{436DE677-DC12-4CF3-B43F-35EAF393B11F}" destId="{252E7F78-139B-4C7C-A52B-860FBA07B9F9}" srcOrd="2" destOrd="0" presId="urn:microsoft.com/office/officeart/2005/8/layout/chart3"/>
    <dgm:cxn modelId="{369D2007-96DC-44C2-864B-31A4CFFD9195}" type="presParOf" srcId="{436DE677-DC12-4CF3-B43F-35EAF393B11F}" destId="{10C1C4BC-9493-4C91-A788-29417630E3B3}" srcOrd="3" destOrd="0" presId="urn:microsoft.com/office/officeart/2005/8/layout/chart3"/>
    <dgm:cxn modelId="{3D27D466-2D20-4DA1-8E78-C5F8A448FBB5}" type="presParOf" srcId="{436DE677-DC12-4CF3-B43F-35EAF393B11F}" destId="{6532C1A8-D61F-48B7-8202-527A0EF14CA4}" srcOrd="4" destOrd="0" presId="urn:microsoft.com/office/officeart/2005/8/layout/chart3"/>
    <dgm:cxn modelId="{A96C0FE7-603E-4995-97BC-52AF2E6A0AD2}" type="presParOf" srcId="{436DE677-DC12-4CF3-B43F-35EAF393B11F}" destId="{62C78B6B-7B6A-45B7-9108-E1F5052C7364}" srcOrd="5" destOrd="0" presId="urn:microsoft.com/office/officeart/2005/8/layout/chart3"/>
    <dgm:cxn modelId="{C5407A28-2412-4A90-AFA6-C626A2575423}" type="presParOf" srcId="{436DE677-DC12-4CF3-B43F-35EAF393B11F}" destId="{090C56CA-94DA-4185-BD15-F1F78570E3B4}" srcOrd="6" destOrd="0" presId="urn:microsoft.com/office/officeart/2005/8/layout/chart3"/>
    <dgm:cxn modelId="{0FA7EE7F-F153-461F-AA93-E642A493101E}" type="presParOf" srcId="{436DE677-DC12-4CF3-B43F-35EAF393B11F}" destId="{9193E350-4F5D-43B7-A9F5-DBC3EECC3DD2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5709-6601-4FB0-B459-FF25B47A6B16}">
      <dsp:nvSpPr>
        <dsp:cNvPr id="0" name=""/>
        <dsp:cNvSpPr/>
      </dsp:nvSpPr>
      <dsp:spPr>
        <a:xfrm>
          <a:off x="3305369" y="328939"/>
          <a:ext cx="3757731" cy="375773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Time</a:t>
          </a:r>
        </a:p>
      </dsp:txBody>
      <dsp:txXfrm>
        <a:off x="5227180" y="1024119"/>
        <a:ext cx="1386781" cy="1118372"/>
      </dsp:txXfrm>
    </dsp:sp>
    <dsp:sp modelId="{252E7F78-139B-4C7C-A52B-860FBA07B9F9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 all images can be perfectly denoised </a:t>
          </a:r>
        </a:p>
      </dsp:txBody>
      <dsp:txXfrm>
        <a:off x="4954090" y="2383028"/>
        <a:ext cx="1386781" cy="1118372"/>
      </dsp:txXfrm>
    </dsp:sp>
    <dsp:sp modelId="{6532C1A8-D61F-48B7-8202-527A0EF14CA4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Preservation of information</a:t>
          </a:r>
        </a:p>
      </dsp:txBody>
      <dsp:txXfrm>
        <a:off x="3433103" y="2383028"/>
        <a:ext cx="1386781" cy="1118372"/>
      </dsp:txXfrm>
    </dsp:sp>
    <dsp:sp modelId="{090C56CA-94DA-4185-BD15-F1F78570E3B4}">
      <dsp:nvSpPr>
        <dsp:cNvPr id="0" name=""/>
        <dsp:cNvSpPr/>
      </dsp:nvSpPr>
      <dsp:spPr>
        <a:xfrm>
          <a:off x="3008121" y="437059"/>
          <a:ext cx="3757731" cy="37577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Computational power </a:t>
          </a:r>
        </a:p>
      </dsp:txBody>
      <dsp:txXfrm>
        <a:off x="3433103" y="1130450"/>
        <a:ext cx="1386781" cy="1118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E41099-1F63-4AFF-93DE-78627B0226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D42F7-7D01-46CA-8FC9-F5889542A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63DC8-9A6A-4D7B-A42C-EAFDD10C50EC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346A-76C5-4913-A350-92FC1A3DF0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3508E-00EA-4F0B-A84F-0BD4C9635E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3712-AB8C-4E6E-AFE3-C6A16FA8F2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1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95EB-273A-3541-8198-98C675965680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43D61-137C-0448-9254-76679E7EE2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4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9B5BF-27C2-4DD9-AF6C-8C06908BA98E}"/>
              </a:ext>
            </a:extLst>
          </p:cNvPr>
          <p:cNvSpPr/>
          <p:nvPr userDrawn="1"/>
        </p:nvSpPr>
        <p:spPr>
          <a:xfrm>
            <a:off x="11507794" y="6470602"/>
            <a:ext cx="567870" cy="307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title="Rocky shores with a bridge in the distance">
            <a:extLst>
              <a:ext uri="{FF2B5EF4-FFF2-40B4-BE49-F238E27FC236}">
                <a16:creationId xmlns:a16="http://schemas.microsoft.com/office/drawing/2014/main" id="{AB18D032-6CE0-0647-882B-0D3742A39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039"/>
            <a:ext cx="12192000" cy="6872079"/>
          </a:xfrm>
          <a:prstGeom prst="rect">
            <a:avLst/>
          </a:prstGeom>
          <a:solidFill>
            <a:srgbClr val="94B3E0"/>
          </a:solidFill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92A53-45F4-4711-A93B-4F5084625103}"/>
              </a:ext>
            </a:extLst>
          </p:cNvPr>
          <p:cNvGrpSpPr/>
          <p:nvPr userDrawn="1"/>
        </p:nvGrpSpPr>
        <p:grpSpPr>
          <a:xfrm>
            <a:off x="656020" y="1918791"/>
            <a:ext cx="2743200" cy="1828800"/>
            <a:chOff x="956441" y="388326"/>
            <a:chExt cx="4567901" cy="292243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853CC44-7543-4359-AE01-5B28ED3C290C}"/>
                </a:ext>
              </a:extLst>
            </p:cNvPr>
            <p:cNvSpPr/>
            <p:nvPr userDrawn="1"/>
          </p:nvSpPr>
          <p:spPr>
            <a:xfrm>
              <a:off x="956441" y="388326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8A15F96-2E19-4BE1-A395-920D1EE48002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095883002"/>
                </p:ext>
              </p:extLst>
            </p:nvPr>
          </p:nvGraphicFramePr>
          <p:xfrm>
            <a:off x="1137271" y="477942"/>
            <a:ext cx="420624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7340F0-D4B2-4052-998B-73160D8AFCDB}"/>
              </a:ext>
            </a:extLst>
          </p:cNvPr>
          <p:cNvGrpSpPr/>
          <p:nvPr userDrawn="1"/>
        </p:nvGrpSpPr>
        <p:grpSpPr>
          <a:xfrm>
            <a:off x="730063" y="3912599"/>
            <a:ext cx="2743200" cy="1828800"/>
            <a:chOff x="956440" y="3515707"/>
            <a:chExt cx="4567901" cy="29224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5F6FB7E-03A8-414C-AB65-3072E4E724E3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2518636B-5C44-4A36-B519-6C07AFA8F71C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457719747"/>
                </p:ext>
              </p:extLst>
            </p:nvPr>
          </p:nvGraphicFramePr>
          <p:xfrm>
            <a:off x="1137269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34A5CE-0F5C-4911-95AC-0D7EF1DF9495}"/>
              </a:ext>
            </a:extLst>
          </p:cNvPr>
          <p:cNvGrpSpPr/>
          <p:nvPr userDrawn="1"/>
        </p:nvGrpSpPr>
        <p:grpSpPr>
          <a:xfrm>
            <a:off x="3686012" y="1918791"/>
            <a:ext cx="2743200" cy="1828800"/>
            <a:chOff x="6486828" y="388325"/>
            <a:chExt cx="4567901" cy="292243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5C0E439-0B06-45A0-9D12-366145977973}"/>
                </a:ext>
              </a:extLst>
            </p:cNvPr>
            <p:cNvSpPr/>
            <p:nvPr userDrawn="1"/>
          </p:nvSpPr>
          <p:spPr>
            <a:xfrm>
              <a:off x="6486828" y="388325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82D3276D-03DE-46E8-92C2-F584899C21A8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443402932"/>
                </p:ext>
              </p:extLst>
            </p:nvPr>
          </p:nvGraphicFramePr>
          <p:xfrm>
            <a:off x="6667657" y="477941"/>
            <a:ext cx="4206241" cy="2743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EB704B-4F15-4100-AD10-5F6357EA5829}"/>
              </a:ext>
            </a:extLst>
          </p:cNvPr>
          <p:cNvGrpSpPr/>
          <p:nvPr userDrawn="1"/>
        </p:nvGrpSpPr>
        <p:grpSpPr>
          <a:xfrm>
            <a:off x="3686012" y="4004431"/>
            <a:ext cx="2743200" cy="1828800"/>
            <a:chOff x="6486827" y="3515706"/>
            <a:chExt cx="4567901" cy="292243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8CDA311-A21E-4E95-9331-192135878699}"/>
                </a:ext>
              </a:extLst>
            </p:cNvPr>
            <p:cNvSpPr/>
            <p:nvPr userDrawn="1"/>
          </p:nvSpPr>
          <p:spPr>
            <a:xfrm>
              <a:off x="6486827" y="3515706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5D3F0992-BACC-4A8C-BCED-CAE0F5FACA42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090470520"/>
                </p:ext>
              </p:extLst>
            </p:nvPr>
          </p:nvGraphicFramePr>
          <p:xfrm>
            <a:off x="6667657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A8F7E320-97E6-4C65-877F-AA7AACB6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94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glow rad="139700">
                    <a:schemeClr val="accent3">
                      <a:lumMod val="50000"/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64E00C-C40E-4ED7-BBE3-F9308D922187}"/>
              </a:ext>
            </a:extLst>
          </p:cNvPr>
          <p:cNvGrpSpPr/>
          <p:nvPr userDrawn="1"/>
        </p:nvGrpSpPr>
        <p:grpSpPr>
          <a:xfrm>
            <a:off x="6685336" y="1918791"/>
            <a:ext cx="2286000" cy="3931920"/>
            <a:chOff x="956440" y="3515707"/>
            <a:chExt cx="4567901" cy="292243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5B10E43-AECF-4707-96A3-EA726CD0A702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BC70CB49-58CE-4F37-B95C-EA32D75AEBC7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854519500"/>
                </p:ext>
              </p:extLst>
            </p:nvPr>
          </p:nvGraphicFramePr>
          <p:xfrm>
            <a:off x="1137269" y="3605323"/>
            <a:ext cx="4206241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A9E88F-D538-493D-A739-EE73F53A650A}"/>
              </a:ext>
            </a:extLst>
          </p:cNvPr>
          <p:cNvGrpSpPr/>
          <p:nvPr userDrawn="1"/>
        </p:nvGrpSpPr>
        <p:grpSpPr>
          <a:xfrm>
            <a:off x="9221794" y="1913534"/>
            <a:ext cx="2291729" cy="3931920"/>
            <a:chOff x="9158294" y="1913534"/>
            <a:chExt cx="2291729" cy="393192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95F59DE-8059-4C57-B558-0544D0DE3895}"/>
                </a:ext>
              </a:extLst>
            </p:cNvPr>
            <p:cNvSpPr/>
            <p:nvPr userDrawn="1"/>
          </p:nvSpPr>
          <p:spPr>
            <a:xfrm>
              <a:off x="9164023" y="1913534"/>
              <a:ext cx="2286000" cy="3931920"/>
            </a:xfrm>
            <a:prstGeom prst="roundRect">
              <a:avLst>
                <a:gd name="adj" fmla="val 44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138FC11A-8A50-41F5-A4F0-DB9252B196B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21093868"/>
                </p:ext>
              </p:extLst>
            </p:nvPr>
          </p:nvGraphicFramePr>
          <p:xfrm>
            <a:off x="9158294" y="1913534"/>
            <a:ext cx="2286000" cy="3931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877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25015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501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49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CAB6-483C-4424-A057-3352C61E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25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56968" y="3860801"/>
            <a:ext cx="4993217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18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056968" y="4652964"/>
            <a:ext cx="4993217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1800" b="1"/>
            </a:lvl1pPr>
          </a:lstStyle>
          <a:p>
            <a:r>
              <a:rPr lang="ru-RU"/>
              <a:t>Click to edit Master subtitle style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6D59C28-7BFA-3BF1-1698-7EA53BD8F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6248400"/>
            <a:ext cx="75438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49f78d - Ada University Logo Png (1169x753), Png Download">
            <a:extLst>
              <a:ext uri="{FF2B5EF4-FFF2-40B4-BE49-F238E27FC236}">
                <a16:creationId xmlns:a16="http://schemas.microsoft.com/office/drawing/2014/main" id="{B429C5B8-04DF-1849-C43F-EC74AFF87D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" y="6248400"/>
            <a:ext cx="875450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1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57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28383" y="1872267"/>
            <a:ext cx="3540514" cy="1780234"/>
          </a:xfrm>
          <a:noFill/>
        </p:spPr>
        <p:txBody>
          <a:bodyPr/>
          <a:lstStyle/>
          <a:p>
            <a:r>
              <a:rPr lang="en-US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Comparative Analysis of Image Classification Models for Efficient and Accurate Classification across Noisy Vegetable Images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828383" y="3778737"/>
            <a:ext cx="3168650" cy="433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by Yusif Mukhtarov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07.31.2023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1F5FB28-3664-7A3F-98E1-C3C400A73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6248400"/>
            <a:ext cx="75438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49f78d - Ada University Logo Png (1169x753), Png Download">
            <a:extLst>
              <a:ext uri="{FF2B5EF4-FFF2-40B4-BE49-F238E27FC236}">
                <a16:creationId xmlns:a16="http://schemas.microsoft.com/office/drawing/2014/main" id="{879C4A27-28A2-380B-5EC6-B105675D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" y="6248400"/>
            <a:ext cx="875450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3CB67-D238-2B1E-519A-A8D71B06FE65}"/>
              </a:ext>
            </a:extLst>
          </p:cNvPr>
          <p:cNvSpPr txBox="1"/>
          <p:nvPr/>
        </p:nvSpPr>
        <p:spPr>
          <a:xfrm>
            <a:off x="7828383" y="495135"/>
            <a:ext cx="4264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 6917:</a:t>
            </a:r>
          </a:p>
          <a:p>
            <a:r>
              <a:rPr lang="en-US" sz="2400" dirty="0">
                <a:solidFill>
                  <a:schemeClr val="bg1"/>
                </a:solidFill>
              </a:rPr>
              <a:t>Guided research methodologies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DB97-7286-7F5E-5743-E2C78092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Results. </a:t>
            </a:r>
            <a:r>
              <a:rPr lang="en-US" dirty="0" err="1"/>
              <a:t>EfficientNet</a:t>
            </a:r>
            <a:r>
              <a:rPr lang="en-US" dirty="0"/>
              <a:t>.</a:t>
            </a:r>
          </a:p>
        </p:txBody>
      </p:sp>
      <p:pic>
        <p:nvPicPr>
          <p:cNvPr id="6" name="Picture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C9F93AF4-E587-25FE-2923-92E7DB79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7" y="1273956"/>
            <a:ext cx="4334608" cy="1768715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E9E99FBA-009E-70AE-EEEC-6FA6347B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1" y="2158313"/>
            <a:ext cx="4614862" cy="2722834"/>
          </a:xfrm>
          <a:prstGeom prst="rect">
            <a:avLst/>
          </a:prstGeom>
        </p:spPr>
      </p:pic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72018A7-985B-0652-E955-6BDBFF07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279" y="3293087"/>
            <a:ext cx="2979104" cy="33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770-297E-C8F3-E711-A3FA77C2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6DA2A-401F-A0A5-755F-828747B34C56}"/>
              </a:ext>
            </a:extLst>
          </p:cNvPr>
          <p:cNvSpPr txBox="1"/>
          <p:nvPr/>
        </p:nvSpPr>
        <p:spPr>
          <a:xfrm>
            <a:off x="838200" y="1391920"/>
            <a:ext cx="6456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best model is chosen </a:t>
            </a:r>
          </a:p>
          <a:p>
            <a:pPr marL="342900" indent="-342900">
              <a:buAutoNum type="arabicPeriod"/>
            </a:pPr>
            <a:r>
              <a:rPr lang="en-US" dirty="0"/>
              <a:t>The best models for all vegetables are chosen </a:t>
            </a:r>
          </a:p>
          <a:p>
            <a:pPr marL="342900" indent="-342900">
              <a:buAutoNum type="arabicPeriod"/>
            </a:pPr>
            <a:r>
              <a:rPr lang="en-US" dirty="0"/>
              <a:t>Feature extraction analyses are done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6770-297E-C8F3-E711-A3FA77C2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9DDE9-91A9-4BFD-FE86-9A1EEB14850E}"/>
              </a:ext>
            </a:extLst>
          </p:cNvPr>
          <p:cNvSpPr txBox="1"/>
          <p:nvPr/>
        </p:nvSpPr>
        <p:spPr>
          <a:xfrm>
            <a:off x="838200" y="1690688"/>
            <a:ext cx="908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Ensemble learning.</a:t>
            </a:r>
          </a:p>
          <a:p>
            <a:pPr marL="342900" indent="-342900">
              <a:buAutoNum type="arabicPeriod"/>
            </a:pPr>
            <a:r>
              <a:rPr lang="en-US" dirty="0"/>
              <a:t>Customized CNNs.</a:t>
            </a:r>
          </a:p>
          <a:p>
            <a:pPr marL="342900" indent="-342900">
              <a:buAutoNum type="arabicPeriod"/>
            </a:pPr>
            <a:r>
              <a:rPr lang="en-US" dirty="0"/>
              <a:t>Improving transferability of images trained on noisy images.</a:t>
            </a:r>
          </a:p>
        </p:txBody>
      </p:sp>
    </p:spTree>
    <p:extLst>
      <p:ext uri="{BB962C8B-B14F-4D97-AF65-F5344CB8AC3E}">
        <p14:creationId xmlns:p14="http://schemas.microsoft.com/office/powerpoint/2010/main" val="30034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308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2A917-2DC0-41C3-A1A8-3D1A5C65E9C5}"/>
              </a:ext>
            </a:extLst>
          </p:cNvPr>
          <p:cNvSpPr txBox="1"/>
          <p:nvPr/>
        </p:nvSpPr>
        <p:spPr>
          <a:xfrm>
            <a:off x="556343" y="558663"/>
            <a:ext cx="89892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objective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Noisy image classification without denoising techniques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it needed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there are denoising techniques?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2.1 Direct classification of images takes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time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2.2 In real world scenarios some images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be perfectly denoised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2.3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Preservation of information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Some valuable information can be lost     	during denoising techniques, impacting the classification performance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2.4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Transferability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model which can classify noisy images could be 	transferable to other domains where denoising is not available or 	feasible. (Medical Imaging, Astronomical Imaging...)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Application area: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Agriculture, food processing, retail and supply chain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management…</a:t>
            </a: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F994784-1CC6-AEAA-DBCC-FE145BFD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1" y="1217265"/>
            <a:ext cx="11040958" cy="4769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354563"/>
            <a:ext cx="76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Architecture 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30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354563"/>
            <a:ext cx="76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Steps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1781C-EFC2-4DEC-7535-67B9AE38B370}"/>
              </a:ext>
            </a:extLst>
          </p:cNvPr>
          <p:cNvSpPr txBox="1"/>
          <p:nvPr/>
        </p:nvSpPr>
        <p:spPr>
          <a:xfrm>
            <a:off x="171451" y="1282579"/>
            <a:ext cx="7423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Models.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AlexNet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VGG16,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EfficientNet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and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ResNet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Dataset. Vegetable image dataset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Noise. Gaussian Noise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Hyperparameters tuning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 Learning rate scheduler gamma and step size, momentum.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Testing on metrics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 Accuracy, precision, and recall. </a:t>
            </a: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Result and feature extractio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analysis.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EFA9B-941C-8EED-2EB2-5E75392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3727281"/>
            <a:ext cx="6646647" cy="185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5A82E-F7D1-1E41-4C3F-4C33EF87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891" y="677728"/>
            <a:ext cx="3582955" cy="2137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C7D19-C8EB-DD80-846C-F82FF3C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49" y="3437966"/>
            <a:ext cx="4909170" cy="213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0AB675-7FC8-F321-966E-C2693B735C5A}"/>
              </a:ext>
            </a:extLst>
          </p:cNvPr>
          <p:cNvSpPr txBox="1"/>
          <p:nvPr/>
        </p:nvSpPr>
        <p:spPr>
          <a:xfrm>
            <a:off x="8231619" y="2807134"/>
            <a:ext cx="324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Training procedure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2A5DD-85EE-6A85-3BC1-C8228DDF7579}"/>
              </a:ext>
            </a:extLst>
          </p:cNvPr>
          <p:cNvSpPr txBox="1"/>
          <p:nvPr/>
        </p:nvSpPr>
        <p:spPr>
          <a:xfrm>
            <a:off x="7204449" y="5581830"/>
            <a:ext cx="44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Adding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AC8C2-E01A-83DB-CC15-7A6D178F06B6}"/>
              </a:ext>
            </a:extLst>
          </p:cNvPr>
          <p:cNvSpPr txBox="1"/>
          <p:nvPr/>
        </p:nvSpPr>
        <p:spPr>
          <a:xfrm>
            <a:off x="171451" y="5557423"/>
            <a:ext cx="44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6. Feature extraction analyses</a:t>
            </a:r>
          </a:p>
        </p:txBody>
      </p:sp>
    </p:spTree>
    <p:extLst>
      <p:ext uri="{BB962C8B-B14F-4D97-AF65-F5344CB8AC3E}">
        <p14:creationId xmlns:p14="http://schemas.microsoft.com/office/powerpoint/2010/main" val="317641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87002"/>
            <a:ext cx="763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Why is it needed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there are denoising techniques? Uniqueness of the project</a:t>
            </a:r>
          </a:p>
          <a:p>
            <a:endParaRPr lang="en-US" sz="2800" dirty="0"/>
          </a:p>
        </p:txBody>
      </p:sp>
      <p:pic>
        <p:nvPicPr>
          <p:cNvPr id="2050" name="Picture 2" descr="A Growing Presence on the Farm: Robots - The New York Times">
            <a:extLst>
              <a:ext uri="{FF2B5EF4-FFF2-40B4-BE49-F238E27FC236}">
                <a16:creationId xmlns:a16="http://schemas.microsoft.com/office/drawing/2014/main" id="{EFB56462-D148-CD77-97D6-E169A43A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4" y="1192255"/>
            <a:ext cx="3253205" cy="21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ricultural Robots: Are We Ushering the Age of Robot Farmers?">
            <a:extLst>
              <a:ext uri="{FF2B5EF4-FFF2-40B4-BE49-F238E27FC236}">
                <a16:creationId xmlns:a16="http://schemas.microsoft.com/office/drawing/2014/main" id="{20DD4BB6-0F3E-0CF7-3E24-16423077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5" y="4351375"/>
            <a:ext cx="3653020" cy="19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4" name="TextBox 3">
            <a:extLst>
              <a:ext uri="{FF2B5EF4-FFF2-40B4-BE49-F238E27FC236}">
                <a16:creationId xmlns:a16="http://schemas.microsoft.com/office/drawing/2014/main" id="{FDCBD7EC-2C2F-9BD7-3FE2-918960FF1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274247"/>
              </p:ext>
            </p:extLst>
          </p:nvPr>
        </p:nvGraphicFramePr>
        <p:xfrm>
          <a:off x="1338299" y="1192318"/>
          <a:ext cx="9932337" cy="447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6" descr="Although the data is thin, advocates say robotics and AI will soon  revolutionize agriculture | Grist">
            <a:extLst>
              <a:ext uri="{FF2B5EF4-FFF2-40B4-BE49-F238E27FC236}">
                <a16:creationId xmlns:a16="http://schemas.microsoft.com/office/drawing/2014/main" id="{6FE5BEE5-0541-59BE-917E-E4A4060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5" y="1192255"/>
            <a:ext cx="3544385" cy="21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ot AI | ducksize">
            <a:extLst>
              <a:ext uri="{FF2B5EF4-FFF2-40B4-BE49-F238E27FC236}">
                <a16:creationId xmlns:a16="http://schemas.microsoft.com/office/drawing/2014/main" id="{D48BFDB3-1106-C0BA-9F9F-81303492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4" y="4351374"/>
            <a:ext cx="3253205" cy="20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7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A95-AFED-4CEA-AF4B-8CFA372A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57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E2D0-FD08-6AE1-A0A9-529D7EAEB2AA}"/>
              </a:ext>
            </a:extLst>
          </p:cNvPr>
          <p:cNvSpPr txBox="1"/>
          <p:nvPr/>
        </p:nvSpPr>
        <p:spPr>
          <a:xfrm>
            <a:off x="475862" y="87002"/>
            <a:ext cx="763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Better than denoising techniques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Uniqueness of the project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B3EFE-6216-BBEE-1009-EF6C9F657028}"/>
              </a:ext>
            </a:extLst>
          </p:cNvPr>
          <p:cNvSpPr txBox="1"/>
          <p:nvPr/>
        </p:nvSpPr>
        <p:spPr>
          <a:xfrm>
            <a:off x="475862" y="1471997"/>
            <a:ext cx="5620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Direct classification of models. Less time and computational power.</a:t>
            </a:r>
          </a:p>
          <a:p>
            <a:pPr marL="342900" indent="-342900">
              <a:buAutoNum type="arabicPeriod"/>
            </a:pPr>
            <a:r>
              <a:rPr lang="en-US" dirty="0"/>
              <a:t>Generalization. There might be new noisy images</a:t>
            </a:r>
          </a:p>
          <a:p>
            <a:pPr marL="342900" indent="-342900">
              <a:buAutoNum type="arabicPeriod"/>
            </a:pPr>
            <a:r>
              <a:rPr lang="en-US" dirty="0"/>
              <a:t>Transferability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098" name="Picture 2" descr="Bad Weather Driving Tips for Tennessee">
            <a:extLst>
              <a:ext uri="{FF2B5EF4-FFF2-40B4-BE49-F238E27FC236}">
                <a16:creationId xmlns:a16="http://schemas.microsoft.com/office/drawing/2014/main" id="{3768F22F-010F-975A-10FC-9B8760CB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67" y="678535"/>
            <a:ext cx="3895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,500+ Broken Tablet Screen Stock Photos, Pictures &amp; Royalty-Free Images -  iStock | Broken technology, Cracked screen, Broken glass">
            <a:extLst>
              <a:ext uri="{FF2B5EF4-FFF2-40B4-BE49-F238E27FC236}">
                <a16:creationId xmlns:a16="http://schemas.microsoft.com/office/drawing/2014/main" id="{D890EC2F-B3B2-E3B6-68D8-69B09F09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7" y="3429000"/>
            <a:ext cx="4297293" cy="28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41C54-AF0F-A948-7C89-BC8DCD6D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132" y="3464735"/>
            <a:ext cx="309819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EDB97-7286-7F5E-5743-E2C7809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Results.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AlexNet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black table with white text&#10;&#10;Description automatically generated">
            <a:extLst>
              <a:ext uri="{FF2B5EF4-FFF2-40B4-BE49-F238E27FC236}">
                <a16:creationId xmlns:a16="http://schemas.microsoft.com/office/drawing/2014/main" id="{9851EE9D-55D6-E475-5331-A2F10BAF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1" y="2785950"/>
            <a:ext cx="3216092" cy="3514855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F4D567B1-5CBE-A0DD-19BB-D3B0DD9F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408864"/>
            <a:ext cx="3797536" cy="2269027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EDFCA5C-6270-CE9B-F72B-2F279510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722160"/>
            <a:ext cx="3797536" cy="16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DB97-7286-7F5E-5743-E2C78092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Results. Resnet.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8FC737A-99C1-81E8-043A-4319F4FC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04" y="1512739"/>
            <a:ext cx="3978910" cy="1725930"/>
          </a:xfrm>
          <a:prstGeom prst="rect">
            <a:avLst/>
          </a:prstGeom>
        </p:spPr>
      </p:pic>
      <p:pic>
        <p:nvPicPr>
          <p:cNvPr id="4" name="Picture 3" descr="A table with numbers and a list of vegetables&#10;&#10;Description automatically generated">
            <a:extLst>
              <a:ext uri="{FF2B5EF4-FFF2-40B4-BE49-F238E27FC236}">
                <a16:creationId xmlns:a16="http://schemas.microsoft.com/office/drawing/2014/main" id="{A5854FEB-4CE9-1B2C-6796-7D53DA5C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92" y="1512739"/>
            <a:ext cx="3953175" cy="4552395"/>
          </a:xfrm>
          <a:prstGeom prst="rect">
            <a:avLst/>
          </a:prstGeom>
        </p:spPr>
      </p:pic>
      <p:pic>
        <p:nvPicPr>
          <p:cNvPr id="5" name="Picture 4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6BFCD5BC-25CF-DC55-8B34-9761D6943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7" y="3429000"/>
            <a:ext cx="5386793" cy="32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DB97-7286-7F5E-5743-E2C78092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Results. VGG16.</a:t>
            </a:r>
          </a:p>
        </p:txBody>
      </p:sp>
      <p:pic>
        <p:nvPicPr>
          <p:cNvPr id="6" name="Picture 5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26750DA6-0129-5D67-05FB-FE5AD191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33" y="1269138"/>
            <a:ext cx="3623627" cy="1977912"/>
          </a:xfrm>
          <a:prstGeom prst="rect">
            <a:avLst/>
          </a:prstGeom>
        </p:spPr>
      </p:pic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4E007337-AD64-D3D0-3F10-593EC1C3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19" y="3526775"/>
            <a:ext cx="4736148" cy="2779894"/>
          </a:xfrm>
          <a:prstGeom prst="rect">
            <a:avLst/>
          </a:prstGeom>
        </p:spPr>
      </p:pic>
      <p:pic>
        <p:nvPicPr>
          <p:cNvPr id="8" name="Picture 7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56018A0E-6C3F-8191-ED63-AB573B89E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139" y="1752510"/>
            <a:ext cx="2823528" cy="39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2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18224_Blue six chart dashboard_RVA_v3.potx" id="{19D0EA40-B34C-42F4-93F9-C1630B7AD01F}" vid="{E35732E1-88F9-42C6-B818-462ABC591E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B56D47-138C-49C2-8BF1-78301C0CEB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605C72-61F3-4824-84EE-68EE41EEEF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19FCF4-9BA2-42BF-9BD6-3E08AC6F91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325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Comparative Analysis of Image Classification Models for Efficient and Accurate Classification across Noisy Vegetable Images </vt:lpstr>
      <vt:lpstr>Project objective</vt:lpstr>
      <vt:lpstr>Project objective</vt:lpstr>
      <vt:lpstr>Project objective</vt:lpstr>
      <vt:lpstr>Project objective</vt:lpstr>
      <vt:lpstr>Project objective</vt:lpstr>
      <vt:lpstr>Results. AlexNet</vt:lpstr>
      <vt:lpstr>Results. Resnet.</vt:lpstr>
      <vt:lpstr>Results. VGG16.</vt:lpstr>
      <vt:lpstr>Results. EfficientNet.</vt:lpstr>
      <vt:lpstr>Conclusion </vt:lpstr>
      <vt:lpstr>Future work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</dc:title>
  <dc:subject/>
  <dc:creator>Yusif Mukhtarov</dc:creator>
  <cp:keywords/>
  <dc:description/>
  <cp:lastModifiedBy>Yusif Mukhtarov</cp:lastModifiedBy>
  <cp:revision>8</cp:revision>
  <dcterms:created xsi:type="dcterms:W3CDTF">2023-07-31T19:05:54Z</dcterms:created>
  <dcterms:modified xsi:type="dcterms:W3CDTF">2023-07-31T21:11:41Z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